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  <p:sldId id="275" r:id="rId3"/>
    <p:sldId id="274" r:id="rId4"/>
    <p:sldId id="269" r:id="rId5"/>
    <p:sldId id="276" r:id="rId6"/>
    <p:sldId id="270" r:id="rId7"/>
    <p:sldId id="271" r:id="rId8"/>
    <p:sldId id="272" r:id="rId9"/>
    <p:sldId id="273" r:id="rId10"/>
    <p:sldId id="277" r:id="rId11"/>
    <p:sldId id="257" r:id="rId12"/>
    <p:sldId id="258" r:id="rId13"/>
    <p:sldId id="267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CC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EA16F-0A39-4FA7-998F-4DE76FD21A64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4E7F1-8341-4912-AA04-C3FCF8816853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1F0A4-2178-4091-B992-9793BAE5445E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22536-1364-4301-A8FF-AE4D243459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49541-80AB-4BBD-8F2A-CC3E1BDD4A69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83E21-97DB-4868-A643-60CC185CD5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0EA2F-FAF0-4E5B-935D-5D652B7E10F5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109AA-4AB9-4562-A53D-1419B6A376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CDFC4-B3C6-47BA-89C8-2694F007E088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1D5B201-39DC-495E-912D-C833BA7AFCE4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3E366-43E4-4A80-AA33-8F365266AD6B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3C949-DFA1-46E8-AC08-0D89CAE453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BE286-BC66-42FA-B493-012166C369C9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F0F38-EDEA-4B82-A2FF-88E3109B57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7F8E8-1777-400E-950F-0F347C8E5662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D31F2-B9AE-4749-BBDD-5502C0BC1E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DC2B4-8DA1-48ED-9B2A-0D85A546E4AF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252C-31EF-4E09-BC2A-A45FA38672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2AEAF-9CF6-48BB-8DC5-126535078D2D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DC03F-79B3-447B-9882-769BF7B85C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59DA5-20E3-474F-A6F4-48788D96F07D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F0B58B2-2DAE-45F4-8507-BC0487498D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405FA25-C00B-4F5C-AD00-2E309F18AB59}" type="datetimeFigureOut">
              <a:rPr lang="ru-RU"/>
              <a:pPr>
                <a:defRPr/>
              </a:pPr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C3144ACE-E9D7-4AC4-AC7C-904600B616E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4" r:id="rId2"/>
    <p:sldLayoutId id="2147483762" r:id="rId3"/>
    <p:sldLayoutId id="2147483755" r:id="rId4"/>
    <p:sldLayoutId id="2147483756" r:id="rId5"/>
    <p:sldLayoutId id="2147483757" r:id="rId6"/>
    <p:sldLayoutId id="2147483758" r:id="rId7"/>
    <p:sldLayoutId id="2147483763" r:id="rId8"/>
    <p:sldLayoutId id="2147483764" r:id="rId9"/>
    <p:sldLayoutId id="2147483759" r:id="rId10"/>
    <p:sldLayoutId id="21474837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0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8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765175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Численность населения на 100 дворов</a:t>
            </a:r>
          </a:p>
        </p:txBody>
      </p:sp>
      <p:graphicFrame>
        <p:nvGraphicFramePr>
          <p:cNvPr id="6147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641350"/>
          <a:ext cx="9144000" cy="6073775"/>
        </p:xfrm>
        <a:graphic>
          <a:graphicData uri="http://schemas.openxmlformats.org/presentationml/2006/ole">
            <p:oleObj spid="_x0000_s6147" name="Диаграмма" r:id="rId3" imgW="9144793" imgH="6078239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10715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Платные услуги по культуре,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на 1 жителя в </a:t>
            </a:r>
            <a:r>
              <a:rPr lang="ru-RU" sz="3200" dirty="0" smtClean="0"/>
              <a:t>руб.</a:t>
            </a:r>
            <a:endParaRPr lang="ru-RU" sz="3200" dirty="0"/>
          </a:p>
        </p:txBody>
      </p:sp>
      <p:graphicFrame>
        <p:nvGraphicFramePr>
          <p:cNvPr id="15363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6513" y="995363"/>
          <a:ext cx="9005887" cy="5597525"/>
        </p:xfrm>
        <a:graphic>
          <a:graphicData uri="http://schemas.openxmlformats.org/presentationml/2006/ole">
            <p:oleObj spid="_x0000_s30722" name="Worksheet" r:id="rId3" imgW="9086662" imgH="5648233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10715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Налоговые и неналоговые доходы, </a:t>
            </a:r>
            <a:br>
              <a:rPr lang="ru-RU" sz="3200" dirty="0" smtClean="0"/>
            </a:br>
            <a:r>
              <a:rPr lang="ru-RU" sz="3200" dirty="0" smtClean="0"/>
              <a:t>на 1 жителя в тыс.рублей</a:t>
            </a:r>
            <a:endParaRPr lang="ru-RU" sz="3200" dirty="0"/>
          </a:p>
        </p:txBody>
      </p:sp>
      <p:graphicFrame>
        <p:nvGraphicFramePr>
          <p:cNvPr id="15363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000125"/>
          <a:ext cx="9144000" cy="5715000"/>
        </p:xfrm>
        <a:graphic>
          <a:graphicData uri="http://schemas.openxmlformats.org/presentationml/2006/ole">
            <p:oleObj spid="_x0000_s15363" r:id="rId3" imgW="9144793" imgH="5718544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114300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Уровень обеспеченности собственными доходами , %</a:t>
            </a:r>
          </a:p>
        </p:txBody>
      </p:sp>
      <p:graphicFrame>
        <p:nvGraphicFramePr>
          <p:cNvPr id="16387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143000"/>
          <a:ext cx="9144000" cy="5572125"/>
        </p:xfrm>
        <a:graphic>
          <a:graphicData uri="http://schemas.openxmlformats.org/presentationml/2006/ole">
            <p:oleObj spid="_x0000_s16387" name="Диаграмма" r:id="rId3" imgW="9144793" imgH="5578323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Ранги сельских поселений, сумма баллов</a:t>
            </a:r>
          </a:p>
        </p:txBody>
      </p:sp>
      <p:graphicFrame>
        <p:nvGraphicFramePr>
          <p:cNvPr id="17411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785813"/>
          <a:ext cx="9144000" cy="5929312"/>
        </p:xfrm>
        <a:graphic>
          <a:graphicData uri="http://schemas.openxmlformats.org/presentationml/2006/ole">
            <p:oleObj spid="_x0000_s17411" name="Диаграмма" r:id="rId3" imgW="9144793" imgH="5938019" progId="Excel.Sheet.8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692150"/>
          </a:xfrm>
        </p:spPr>
        <p:txBody>
          <a:bodyPr/>
          <a:lstStyle/>
          <a:p>
            <a:pPr algn="ctr" eaLnBrk="1" hangingPunct="1"/>
            <a:r>
              <a:rPr lang="ru-RU" sz="3200" dirty="0" smtClean="0"/>
              <a:t>Коэффициент прироста, убыли на 100 чел.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857230"/>
          <a:ext cx="8644000" cy="572282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14578"/>
                <a:gridCol w="1500198"/>
                <a:gridCol w="1471624"/>
                <a:gridCol w="1728800"/>
                <a:gridCol w="1728800"/>
              </a:tblGrid>
              <a:tr h="87322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родилось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умерло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Ест.прирост</a:t>
                      </a:r>
                      <a:r>
                        <a:rPr lang="ru-RU" sz="1400" dirty="0" smtClean="0"/>
                        <a:t>, убыль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Коэф-т</a:t>
                      </a:r>
                      <a:r>
                        <a:rPr lang="ru-RU" sz="1400" dirty="0" smtClean="0"/>
                        <a:t> прироста,  убыли на 100 чел.</a:t>
                      </a:r>
                      <a:endParaRPr lang="ru-RU" sz="1400" dirty="0"/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Кудашевское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0,45</a:t>
                      </a:r>
                      <a:endParaRPr lang="ru-RU" b="1" dirty="0"/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С-Омгинское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0,44</a:t>
                      </a:r>
                      <a:endParaRPr lang="ru-RU" b="1" dirty="0"/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Азевское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0,17</a:t>
                      </a:r>
                      <a:endParaRPr lang="ru-RU" b="1" dirty="0"/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Кадряковское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Кулегашское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Шаршадинское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-1,21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Кадыбашское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-1,61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Салаушское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-1,86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Кичкетанское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-21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-2,65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Старосляковское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-3,05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114300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Количество поголовья КРС в сельском поселении, на 100 человек</a:t>
            </a:r>
          </a:p>
        </p:txBody>
      </p:sp>
      <p:graphicFrame>
        <p:nvGraphicFramePr>
          <p:cNvPr id="8195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143000"/>
          <a:ext cx="9144000" cy="5572125"/>
        </p:xfrm>
        <a:graphic>
          <a:graphicData uri="http://schemas.openxmlformats.org/presentationml/2006/ole">
            <p:oleObj spid="_x0000_s8195" r:id="rId3" imgW="9144793" imgH="5578323" progId="Excel.Shee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85725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Количество семейных ферм, на 100 дворов</a:t>
            </a:r>
          </a:p>
        </p:txBody>
      </p:sp>
      <p:graphicFrame>
        <p:nvGraphicFramePr>
          <p:cNvPr id="9219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857250"/>
          <a:ext cx="9144000" cy="5857875"/>
        </p:xfrm>
        <a:graphic>
          <a:graphicData uri="http://schemas.openxmlformats.org/presentationml/2006/ole">
            <p:oleObj spid="_x0000_s9219" name="Диаграмма" r:id="rId3" imgW="9144793" imgH="5864860" progId="Excel.Shee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85725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Кредиты ЛПХ на 100 дворов</a:t>
            </a:r>
          </a:p>
        </p:txBody>
      </p:sp>
      <p:graphicFrame>
        <p:nvGraphicFramePr>
          <p:cNvPr id="10243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857250"/>
          <a:ext cx="9144000" cy="5857875"/>
        </p:xfrm>
        <a:graphic>
          <a:graphicData uri="http://schemas.openxmlformats.org/presentationml/2006/ole">
            <p:oleObj spid="_x0000_s10243" name="Диаграмма" r:id="rId3" imgW="9144793" imgH="5864860" progId="Excel.Shee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643938" cy="714375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Ввод жилья на 1 жителя, кв.метров</a:t>
            </a:r>
          </a:p>
        </p:txBody>
      </p:sp>
      <p:graphicFrame>
        <p:nvGraphicFramePr>
          <p:cNvPr id="11267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571500"/>
          <a:ext cx="9144000" cy="6143625"/>
        </p:xfrm>
        <a:graphic>
          <a:graphicData uri="http://schemas.openxmlformats.org/presentationml/2006/ole">
            <p:oleObj spid="_x0000_s11267" r:id="rId3" imgW="9144793" imgH="6145301" progId="Excel.Shee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Собираемость по налогу на имущество с населения , %</a:t>
            </a:r>
            <a:endParaRPr lang="ru-RU" sz="3200" dirty="0"/>
          </a:p>
        </p:txBody>
      </p:sp>
      <p:graphicFrame>
        <p:nvGraphicFramePr>
          <p:cNvPr id="12291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571500"/>
          <a:ext cx="9144000" cy="6143625"/>
        </p:xfrm>
        <a:graphic>
          <a:graphicData uri="http://schemas.openxmlformats.org/presentationml/2006/ole">
            <p:oleObj spid="_x0000_s12291" r:id="rId3" imgW="9144793" imgH="6145301" progId="Excel.Sheet.8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Собираемость по земельному налогу с населения , %</a:t>
            </a:r>
            <a:endParaRPr lang="ru-RU" sz="3200" dirty="0"/>
          </a:p>
        </p:txBody>
      </p:sp>
      <p:graphicFrame>
        <p:nvGraphicFramePr>
          <p:cNvPr id="13315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785813"/>
          <a:ext cx="9144000" cy="5929312"/>
        </p:xfrm>
        <a:graphic>
          <a:graphicData uri="http://schemas.openxmlformats.org/presentationml/2006/ole">
            <p:oleObj spid="_x0000_s13315" r:id="rId3" imgW="9144793" imgH="5931922" progId="Excel.Sheet.8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 algn="ctr" eaLnBrk="1" hangingPunct="1"/>
            <a:r>
              <a:rPr lang="ru-RU" sz="3000" smtClean="0"/>
              <a:t>Доля электрической энергии в оплате за воду, %</a:t>
            </a:r>
          </a:p>
        </p:txBody>
      </p:sp>
      <p:graphicFrame>
        <p:nvGraphicFramePr>
          <p:cNvPr id="14339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785813"/>
          <a:ext cx="9144000" cy="5929312"/>
        </p:xfrm>
        <a:graphic>
          <a:graphicData uri="http://schemas.openxmlformats.org/presentationml/2006/ole">
            <p:oleObj spid="_x0000_s14339" name="Диаграмма" r:id="rId3" imgW="9144793" imgH="5938019" progId="Excel.Sheet.8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596</TotalTime>
  <Words>164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Справедливость</vt:lpstr>
      <vt:lpstr>Диаграмма</vt:lpstr>
      <vt:lpstr>Лист Microsoft Office Excel 97-2003</vt:lpstr>
      <vt:lpstr>Численность населения на 100 дворов</vt:lpstr>
      <vt:lpstr>Коэффициент прироста, убыли на 100 чел.</vt:lpstr>
      <vt:lpstr>Количество поголовья КРС в сельском поселении, на 100 человек</vt:lpstr>
      <vt:lpstr>Количество семейных ферм, на 100 дворов</vt:lpstr>
      <vt:lpstr>Кредиты ЛПХ на 100 дворов</vt:lpstr>
      <vt:lpstr>Ввод жилья на 1 жителя, кв.метров</vt:lpstr>
      <vt:lpstr>Собираемость по налогу на имущество с населения , %</vt:lpstr>
      <vt:lpstr>Собираемость по земельному налогу с населения , %</vt:lpstr>
      <vt:lpstr>Доля электрической энергии в оплате за воду, %</vt:lpstr>
      <vt:lpstr>Платные услуги по культуре,  на 1 жителя в руб.</vt:lpstr>
      <vt:lpstr>Налоговые и неналоговые доходы,  на 1 жителя в тыс.рублей</vt:lpstr>
      <vt:lpstr>Уровень обеспеченности собственными доходами , %</vt:lpstr>
      <vt:lpstr>Ранги сельских поселений, сумма баллов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Администратор ПК</cp:lastModifiedBy>
  <cp:revision>39</cp:revision>
  <dcterms:modified xsi:type="dcterms:W3CDTF">2016-01-18T05:49:50Z</dcterms:modified>
</cp:coreProperties>
</file>